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61" r:id="rId6"/>
    <p:sldId id="263"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7995FA2-2A73-44AA-A1D7-9669B23CE75C}" type="datetimeFigureOut">
              <a:rPr lang="en-US" smtClean="0"/>
              <a:t>26-Apr-19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9FF4D29-6C73-4FE1-8F10-E5042802C2FC}"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995FA2-2A73-44AA-A1D7-9669B23CE75C}" type="datetimeFigureOut">
              <a:rPr lang="en-US" smtClean="0"/>
              <a:t>26-Apr-19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995FA2-2A73-44AA-A1D7-9669B23CE75C}" type="datetimeFigureOut">
              <a:rPr lang="en-US" smtClean="0"/>
              <a:t>26-Apr-19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995FA2-2A73-44AA-A1D7-9669B23CE75C}" type="datetimeFigureOut">
              <a:rPr lang="en-US" smtClean="0"/>
              <a:t>26-Apr-19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995FA2-2A73-44AA-A1D7-9669B23CE75C}" type="datetimeFigureOut">
              <a:rPr lang="en-US" smtClean="0"/>
              <a:t>26-Apr-19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9FF4D29-6C73-4FE1-8F10-E5042802C2F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995FA2-2A73-44AA-A1D7-9669B23CE75C}" type="datetimeFigureOut">
              <a:rPr lang="en-US" smtClean="0"/>
              <a:t>26-Apr-19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995FA2-2A73-44AA-A1D7-9669B23CE75C}" type="datetimeFigureOut">
              <a:rPr lang="en-US" smtClean="0"/>
              <a:t>26-Apr-19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995FA2-2A73-44AA-A1D7-9669B23CE75C}" type="datetimeFigureOut">
              <a:rPr lang="en-US" smtClean="0"/>
              <a:t>26-Apr-19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95FA2-2A73-44AA-A1D7-9669B23CE75C}" type="datetimeFigureOut">
              <a:rPr lang="en-US" smtClean="0"/>
              <a:t>26-Apr-19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995FA2-2A73-44AA-A1D7-9669B23CE75C}" type="datetimeFigureOut">
              <a:rPr lang="en-US" smtClean="0"/>
              <a:t>26-Apr-19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995FA2-2A73-44AA-A1D7-9669B23CE75C}" type="datetimeFigureOut">
              <a:rPr lang="en-US" smtClean="0"/>
              <a:t>26-Apr-19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F4D29-6C73-4FE1-8F10-E5042802C2F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7995FA2-2A73-44AA-A1D7-9669B23CE75C}" type="datetimeFigureOut">
              <a:rPr lang="en-US" smtClean="0"/>
              <a:t>26-Apr-19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9FF4D29-6C73-4FE1-8F10-E5042802C2F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2362200"/>
            <a:ext cx="3124200" cy="1752600"/>
          </a:xfrm>
        </p:spPr>
        <p:txBody>
          <a:bodyPr/>
          <a:lstStyle/>
          <a:p>
            <a:r>
              <a:rPr lang="he-IL" dirty="0" smtClean="0"/>
              <a:t>רכיבה טיפולית</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334000" cy="6858000"/>
          </a:xfrm>
          <a:prstGeom prst="rect">
            <a:avLst/>
          </a:prstGeom>
        </p:spPr>
      </p:pic>
    </p:spTree>
    <p:extLst>
      <p:ext uri="{BB962C8B-B14F-4D97-AF65-F5344CB8AC3E}">
        <p14:creationId xmlns:p14="http://schemas.microsoft.com/office/powerpoint/2010/main" val="76447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solidFill>
                  <a:schemeClr val="accent2">
                    <a:lumMod val="75000"/>
                  </a:schemeClr>
                </a:solidFill>
              </a:rPr>
              <a:t>מה זו רכיבה טיפולית?</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pPr marL="0" indent="0" algn="r" rtl="1">
              <a:buNone/>
            </a:pPr>
            <a:r>
              <a:rPr lang="he-IL" dirty="0" smtClean="0"/>
              <a:t>שימוש בסוס על מנת לקדם מטרות טיפוליות שונות:</a:t>
            </a:r>
          </a:p>
          <a:p>
            <a:pPr algn="r" rtl="1"/>
            <a:r>
              <a:rPr lang="he-IL" dirty="0" smtClean="0"/>
              <a:t> תקשורתיות</a:t>
            </a:r>
          </a:p>
          <a:p>
            <a:pPr algn="r" rtl="1"/>
            <a:r>
              <a:rPr lang="he-IL" dirty="0" smtClean="0"/>
              <a:t> סנסוריות (חושיות)</a:t>
            </a:r>
          </a:p>
          <a:p>
            <a:pPr algn="r" rtl="1"/>
            <a:r>
              <a:rPr lang="he-IL" dirty="0" smtClean="0"/>
              <a:t> מוטוריות</a:t>
            </a:r>
          </a:p>
          <a:p>
            <a:pPr algn="r" rtl="1"/>
            <a:r>
              <a:rPr lang="he-IL" dirty="0" smtClean="0"/>
              <a:t> רגשיות </a:t>
            </a:r>
          </a:p>
          <a:p>
            <a:pPr algn="r" rtl="1"/>
            <a:r>
              <a:rPr lang="he-IL" dirty="0" smtClean="0"/>
              <a:t>חברתיות </a:t>
            </a:r>
          </a:p>
          <a:p>
            <a:pPr marL="0" indent="0" algn="r" rtl="1">
              <a:buNone/>
            </a:pPr>
            <a:r>
              <a:rPr lang="en-US" dirty="0" smtClean="0"/>
              <a:t>    </a:t>
            </a:r>
            <a:r>
              <a:rPr lang="he-IL" dirty="0" smtClean="0"/>
              <a:t>ועוד. </a:t>
            </a:r>
          </a:p>
          <a:p>
            <a:pPr marL="0" indent="0" algn="r" rtl="1">
              <a:buNone/>
            </a:pPr>
            <a:endParaRPr lang="he-IL" dirty="0"/>
          </a:p>
          <a:p>
            <a:pPr algn="r" rtl="1"/>
            <a:endParaRPr lang="he-IL" dirty="0" smtClean="0"/>
          </a:p>
          <a:p>
            <a:pPr marL="0" indent="0" algn="r" rtl="1">
              <a:buNone/>
            </a:pPr>
            <a:endParaRPr lang="he-IL"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416808"/>
            <a:ext cx="4876800" cy="3253740"/>
          </a:xfrm>
          <a:prstGeom prst="rect">
            <a:avLst/>
          </a:prstGeom>
        </p:spPr>
      </p:pic>
    </p:spTree>
    <p:extLst>
      <p:ext uri="{BB962C8B-B14F-4D97-AF65-F5344CB8AC3E}">
        <p14:creationId xmlns:p14="http://schemas.microsoft.com/office/powerpoint/2010/main" val="96786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dirty="0" smtClean="0">
                <a:solidFill>
                  <a:schemeClr val="accent2">
                    <a:lumMod val="75000"/>
                  </a:schemeClr>
                </a:solidFill>
              </a:rPr>
              <a:t>מה הרכיבה הטיפולית מכילה בתוכה?</a:t>
            </a:r>
            <a:endParaRPr lang="en-US" dirty="0">
              <a:solidFill>
                <a:schemeClr val="accent2">
                  <a:lumMod val="75000"/>
                </a:schemeClr>
              </a:solidFill>
            </a:endParaRPr>
          </a:p>
        </p:txBody>
      </p:sp>
      <p:sp>
        <p:nvSpPr>
          <p:cNvPr id="3" name="Content Placeholder 2"/>
          <p:cNvSpPr>
            <a:spLocks noGrp="1"/>
          </p:cNvSpPr>
          <p:nvPr>
            <p:ph idx="1"/>
          </p:nvPr>
        </p:nvSpPr>
        <p:spPr>
          <a:xfrm>
            <a:off x="457200" y="1524000"/>
            <a:ext cx="8229600" cy="5334000"/>
          </a:xfrm>
        </p:spPr>
        <p:txBody>
          <a:bodyPr>
            <a:normAutofit fontScale="55000" lnSpcReduction="20000"/>
          </a:bodyPr>
          <a:lstStyle/>
          <a:p>
            <a:pPr marL="0" indent="0" algn="r" rtl="1">
              <a:buNone/>
            </a:pPr>
            <a:endParaRPr lang="he-IL" dirty="0" smtClean="0"/>
          </a:p>
          <a:p>
            <a:pPr algn="r" rtl="1"/>
            <a:r>
              <a:rPr lang="he-IL" sz="4400" dirty="0" smtClean="0"/>
              <a:t>קשר אדם- חיה</a:t>
            </a:r>
          </a:p>
          <a:p>
            <a:pPr algn="r" rtl="1"/>
            <a:r>
              <a:rPr lang="he-IL" sz="4400" dirty="0" smtClean="0"/>
              <a:t>ערוצי תקשורת שונים:</a:t>
            </a:r>
            <a:r>
              <a:rPr lang="en-US" sz="4400" dirty="0" smtClean="0"/>
              <a:t> </a:t>
            </a:r>
            <a:r>
              <a:rPr lang="he-IL" sz="4400" dirty="0" smtClean="0"/>
              <a:t>שפת גוף, ערוץ קולי וערוץ פיזי</a:t>
            </a:r>
          </a:p>
          <a:p>
            <a:pPr algn="r" rtl="1"/>
            <a:r>
              <a:rPr lang="he-IL" sz="4400" dirty="0" smtClean="0"/>
              <a:t>תנועה</a:t>
            </a:r>
          </a:p>
          <a:p>
            <a:pPr algn="r" rtl="1"/>
            <a:r>
              <a:rPr lang="he-IL" sz="4400" dirty="0" smtClean="0"/>
              <a:t>עצמאות</a:t>
            </a:r>
          </a:p>
          <a:p>
            <a:pPr algn="r" rtl="1"/>
            <a:r>
              <a:rPr lang="he-IL" sz="4400" dirty="0" smtClean="0"/>
              <a:t>אמפתיה</a:t>
            </a:r>
          </a:p>
          <a:p>
            <a:pPr algn="r" rtl="1"/>
            <a:r>
              <a:rPr lang="he-IL" sz="4400" dirty="0" smtClean="0"/>
              <a:t>רגישות</a:t>
            </a:r>
          </a:p>
          <a:p>
            <a:pPr algn="r" rtl="1"/>
            <a:r>
              <a:rPr lang="he-IL" sz="4400" dirty="0" smtClean="0"/>
              <a:t>אחריות</a:t>
            </a:r>
          </a:p>
          <a:p>
            <a:pPr algn="r" rtl="1"/>
            <a:r>
              <a:rPr lang="he-IL" sz="4400" dirty="0" smtClean="0"/>
              <a:t>עבודה קשה ומאמץ</a:t>
            </a:r>
          </a:p>
          <a:p>
            <a:pPr algn="r" rtl="1"/>
            <a:r>
              <a:rPr lang="he-IL" sz="4400" dirty="0" smtClean="0"/>
              <a:t>קושי ותסכול</a:t>
            </a:r>
          </a:p>
          <a:p>
            <a:pPr algn="r" rtl="1"/>
            <a:r>
              <a:rPr lang="he-IL" sz="4400" dirty="0" smtClean="0"/>
              <a:t>העצמה</a:t>
            </a:r>
          </a:p>
          <a:p>
            <a:pPr algn="r" rtl="1"/>
            <a:r>
              <a:rPr lang="he-IL" sz="4400" dirty="0" smtClean="0"/>
              <a:t>טבע ואוויר</a:t>
            </a:r>
          </a:p>
          <a:p>
            <a:pPr algn="r" rtl="1"/>
            <a:r>
              <a:rPr lang="he-IL" sz="4400" dirty="0" smtClean="0"/>
              <a:t>ספורט</a:t>
            </a:r>
          </a:p>
          <a:p>
            <a:pPr algn="r" rtl="1"/>
            <a:endParaRPr lang="he-IL" dirty="0" smtClean="0"/>
          </a:p>
          <a:p>
            <a:pPr algn="r" rtl="1"/>
            <a:endParaRPr lang="he-IL" dirty="0" smtClean="0"/>
          </a:p>
          <a:p>
            <a:endParaRPr lang="en-US" dirty="0"/>
          </a:p>
        </p:txBody>
      </p:sp>
    </p:spTree>
    <p:extLst>
      <p:ext uri="{BB962C8B-B14F-4D97-AF65-F5344CB8AC3E}">
        <p14:creationId xmlns:p14="http://schemas.microsoft.com/office/powerpoint/2010/main" val="1119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5400" y="152400"/>
            <a:ext cx="6967269" cy="5566900"/>
          </a:xfrm>
        </p:spPr>
      </p:pic>
      <p:sp>
        <p:nvSpPr>
          <p:cNvPr id="7" name="TextBox 6"/>
          <p:cNvSpPr txBox="1"/>
          <p:nvPr/>
        </p:nvSpPr>
        <p:spPr>
          <a:xfrm>
            <a:off x="1295400" y="5867400"/>
            <a:ext cx="7239000" cy="954107"/>
          </a:xfrm>
          <a:prstGeom prst="rect">
            <a:avLst/>
          </a:prstGeom>
          <a:noFill/>
        </p:spPr>
        <p:txBody>
          <a:bodyPr wrap="square" rtlCol="0">
            <a:spAutoFit/>
          </a:bodyPr>
          <a:lstStyle/>
          <a:p>
            <a:pPr algn="ctr"/>
            <a:r>
              <a:rPr lang="he-IL" sz="2800" b="1" dirty="0">
                <a:solidFill>
                  <a:schemeClr val="bg1"/>
                </a:solidFill>
                <a:cs typeface="+mj-cs"/>
              </a:rPr>
              <a:t>יש משהו בחיצוניות של הסוס שעושה </a:t>
            </a:r>
            <a:r>
              <a:rPr lang="he-IL" sz="2800" b="1" dirty="0" smtClean="0">
                <a:solidFill>
                  <a:schemeClr val="bg1"/>
                </a:solidFill>
                <a:cs typeface="+mj-cs"/>
              </a:rPr>
              <a:t>טוב לפנימיות </a:t>
            </a:r>
            <a:r>
              <a:rPr lang="he-IL" sz="2800" b="1" dirty="0">
                <a:solidFill>
                  <a:schemeClr val="bg1"/>
                </a:solidFill>
                <a:cs typeface="+mj-cs"/>
              </a:rPr>
              <a:t>של האדם</a:t>
            </a:r>
            <a:r>
              <a:rPr lang="he-IL" sz="2800" b="1" dirty="0" smtClean="0">
                <a:solidFill>
                  <a:schemeClr val="bg1"/>
                </a:solidFill>
                <a:cs typeface="+mj-cs"/>
              </a:rPr>
              <a:t>.  ווינסטון צ'רצ'יל.</a:t>
            </a:r>
            <a:endParaRPr lang="en-US" sz="2800" dirty="0">
              <a:solidFill>
                <a:schemeClr val="bg1"/>
              </a:solidFill>
              <a:cs typeface="+mj-cs"/>
            </a:endParaRPr>
          </a:p>
        </p:txBody>
      </p:sp>
    </p:spTree>
    <p:extLst>
      <p:ext uri="{BB962C8B-B14F-4D97-AF65-F5344CB8AC3E}">
        <p14:creationId xmlns:p14="http://schemas.microsoft.com/office/powerpoint/2010/main" val="3761978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he-IL" b="1" dirty="0" smtClean="0">
                <a:solidFill>
                  <a:schemeClr val="accent2">
                    <a:lumMod val="75000"/>
                  </a:schemeClr>
                </a:solidFill>
              </a:rPr>
              <a:t>המשולש הטיפולי</a:t>
            </a:r>
            <a:endParaRPr lang="en-US" b="1" dirty="0">
              <a:solidFill>
                <a:schemeClr val="accent2">
                  <a:lumMod val="75000"/>
                </a:schemeClr>
              </a:solidFill>
            </a:endParaRPr>
          </a:p>
        </p:txBody>
      </p:sp>
      <p:sp>
        <p:nvSpPr>
          <p:cNvPr id="3" name="Content Placeholder 2"/>
          <p:cNvSpPr>
            <a:spLocks noGrp="1"/>
          </p:cNvSpPr>
          <p:nvPr>
            <p:ph idx="1"/>
          </p:nvPr>
        </p:nvSpPr>
        <p:spPr>
          <a:xfrm>
            <a:off x="228600" y="1219200"/>
            <a:ext cx="8763000" cy="5440363"/>
          </a:xfrm>
        </p:spPr>
        <p:txBody>
          <a:bodyPr>
            <a:noAutofit/>
          </a:bodyPr>
          <a:lstStyle/>
          <a:p>
            <a:pPr marL="0" indent="0" algn="r" rtl="1">
              <a:buNone/>
            </a:pPr>
            <a:r>
              <a:rPr lang="he-IL" sz="2000" b="1" dirty="0" smtClean="0">
                <a:cs typeface="+mj-cs"/>
              </a:rPr>
              <a:t>על מנת להשיג את מטרותינו ברכיבה הטיפולית, </a:t>
            </a:r>
            <a:r>
              <a:rPr lang="en-US" sz="2000" b="1" dirty="0" smtClean="0">
                <a:cs typeface="+mj-cs"/>
              </a:rPr>
              <a:t> </a:t>
            </a:r>
            <a:r>
              <a:rPr lang="he-IL" sz="2000" b="1" dirty="0" smtClean="0">
                <a:cs typeface="+mj-cs"/>
              </a:rPr>
              <a:t>אנו משתמשים ביחסים המתקיימים במשולש הטיפולי:</a:t>
            </a:r>
          </a:p>
          <a:p>
            <a:pPr marL="0" indent="0" algn="r" rtl="1">
              <a:buNone/>
            </a:pPr>
            <a:endParaRPr lang="he-IL" sz="2000" b="1" dirty="0" smtClean="0">
              <a:cs typeface="+mj-cs"/>
            </a:endParaRPr>
          </a:p>
          <a:p>
            <a:pPr algn="r" rtl="1"/>
            <a:r>
              <a:rPr lang="he-IL" sz="2000" b="1" dirty="0" smtClean="0">
                <a:cs typeface="+mj-cs"/>
              </a:rPr>
              <a:t>יחסי מטופל- סוס: היכולת של המטופל לתקשר עם הסוס, להניע אותו וליצור דרך משותפת יחד.</a:t>
            </a:r>
          </a:p>
          <a:p>
            <a:pPr marL="0" indent="0" algn="r" rtl="1">
              <a:buNone/>
            </a:pPr>
            <a:endParaRPr lang="he-IL" sz="2000" b="1" dirty="0" smtClean="0">
              <a:cs typeface="+mj-cs"/>
            </a:endParaRPr>
          </a:p>
          <a:p>
            <a:pPr algn="r" rtl="1"/>
            <a:r>
              <a:rPr lang="he-IL" sz="2000" b="1" dirty="0" smtClean="0">
                <a:cs typeface="+mj-cs"/>
              </a:rPr>
              <a:t>יחסי סוס- מטפל: היכולת של המטפל לשלוט בסוס בצורה בטיחותית בשיעור, להשתמש ביכולותיו של הסוס (תנועה, אינסטינקטים, טמפרמנט) על מנת לקדם את המטופל.</a:t>
            </a:r>
          </a:p>
          <a:p>
            <a:pPr marL="0" indent="0" algn="r" rtl="1">
              <a:buNone/>
            </a:pPr>
            <a:endParaRPr lang="he-IL" sz="2000" b="1" dirty="0" smtClean="0">
              <a:cs typeface="+mj-cs"/>
            </a:endParaRPr>
          </a:p>
          <a:p>
            <a:pPr algn="r" rtl="1"/>
            <a:r>
              <a:rPr lang="he-IL" sz="2000" b="1" dirty="0" smtClean="0">
                <a:cs typeface="+mj-cs"/>
              </a:rPr>
              <a:t>יחסי מטפל- מטופל: מערכת יחסים הנרקמת בין השניים המאפשרת מרחב טיפולי מתאים לקידום מטרות. </a:t>
            </a:r>
          </a:p>
          <a:p>
            <a:pPr algn="r" rtl="1"/>
            <a:endParaRPr lang="he-IL" sz="2000" b="1" dirty="0" smtClean="0">
              <a:cs typeface="+mj-cs"/>
            </a:endParaRPr>
          </a:p>
          <a:p>
            <a:pPr marL="0" indent="0" algn="r" rtl="1">
              <a:buNone/>
            </a:pPr>
            <a:endParaRPr lang="he-IL" sz="2000" b="1" dirty="0">
              <a:cs typeface="+mj-cs"/>
            </a:endParaRPr>
          </a:p>
          <a:p>
            <a:pPr marL="0" indent="0" algn="ctr" rtl="1">
              <a:buNone/>
            </a:pPr>
            <a:r>
              <a:rPr lang="he-IL" sz="2000" b="1" dirty="0" smtClean="0">
                <a:cs typeface="+mj-cs"/>
              </a:rPr>
              <a:t>חשוב לזכור- יחסים לפני תוצאות!</a:t>
            </a:r>
          </a:p>
          <a:p>
            <a:pPr algn="r" rtl="1"/>
            <a:endParaRPr lang="en-US" sz="2000" b="1" dirty="0">
              <a:cs typeface="+mj-cs"/>
            </a:endParaRPr>
          </a:p>
        </p:txBody>
      </p:sp>
    </p:spTree>
    <p:extLst>
      <p:ext uri="{BB962C8B-B14F-4D97-AF65-F5344CB8AC3E}">
        <p14:creationId xmlns:p14="http://schemas.microsoft.com/office/powerpoint/2010/main" val="247319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4400" b="1" dirty="0" smtClean="0">
                <a:solidFill>
                  <a:schemeClr val="accent2">
                    <a:lumMod val="75000"/>
                  </a:schemeClr>
                </a:solidFill>
              </a:rPr>
              <a:t>יחסים לפני תוצאות</a:t>
            </a:r>
            <a:endParaRPr lang="en-US" sz="4400" b="1"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pPr marL="0" indent="0" algn="r" rtl="1">
              <a:buNone/>
            </a:pPr>
            <a:r>
              <a:rPr lang="he-IL" b="1" dirty="0" smtClean="0">
                <a:cs typeface="+mj-cs"/>
              </a:rPr>
              <a:t>על מנת לקדם מטרות ברכיבה הטיפולית עלינו לייצר קודם את המשולש הטיפולי כבסיס למרחב טיפולי בו ניתן להשתמש בקשיים, בתסכול, במאמץ ובהצלחה ככלים לחיים ולקידום מטרות טיפוליות. </a:t>
            </a:r>
            <a:endParaRPr lang="he-IL" b="1" dirty="0">
              <a:cs typeface="+mj-cs"/>
            </a:endParaRPr>
          </a:p>
          <a:p>
            <a:pPr marL="0" indent="0" algn="r" rtl="1">
              <a:buNone/>
            </a:pPr>
            <a:r>
              <a:rPr lang="he-IL" b="1" dirty="0" smtClean="0">
                <a:cs typeface="+mj-cs"/>
              </a:rPr>
              <a:t>ללא אמון וקשר בין המטפל למטופל, קידום זה לא יתאפשר. </a:t>
            </a:r>
          </a:p>
          <a:p>
            <a:pPr marL="0" indent="0" algn="r" rtl="1">
              <a:buNone/>
            </a:pPr>
            <a:r>
              <a:rPr lang="he-IL" b="1" dirty="0" smtClean="0">
                <a:cs typeface="+mj-cs"/>
              </a:rPr>
              <a:t>תהליך נכון ברכיבה טיפולית הינו הסתכלות </a:t>
            </a:r>
            <a:r>
              <a:rPr lang="he-IL" b="1" dirty="0">
                <a:cs typeface="+mj-cs"/>
              </a:rPr>
              <a:t>על </a:t>
            </a:r>
            <a:r>
              <a:rPr lang="he-IL" b="1" dirty="0" smtClean="0">
                <a:cs typeface="+mj-cs"/>
              </a:rPr>
              <a:t>התמונה הרחבה בשלמותה- מה שקורה </a:t>
            </a:r>
            <a:r>
              <a:rPr lang="he-IL" b="1" dirty="0">
                <a:cs typeface="+mj-cs"/>
              </a:rPr>
              <a:t>במגרש במשולש הטיפולי </a:t>
            </a:r>
            <a:r>
              <a:rPr lang="he-IL" b="1" dirty="0" smtClean="0">
                <a:cs typeface="+mj-cs"/>
              </a:rPr>
              <a:t>כמיקרוקוסמוס בחייו </a:t>
            </a:r>
            <a:r>
              <a:rPr lang="he-IL" b="1" dirty="0">
                <a:cs typeface="+mj-cs"/>
              </a:rPr>
              <a:t>של </a:t>
            </a:r>
            <a:r>
              <a:rPr lang="he-IL" b="1" dirty="0" smtClean="0">
                <a:cs typeface="+mj-cs"/>
              </a:rPr>
              <a:t>המטופל, ובניה נכונה של תכנית הטיפול בהתאם.</a:t>
            </a:r>
            <a:endParaRPr lang="en-US" b="1" dirty="0">
              <a:cs typeface="+mj-cs"/>
            </a:endParaRPr>
          </a:p>
          <a:p>
            <a:pPr marL="0" indent="0" algn="r" rtl="1">
              <a:buNone/>
            </a:pPr>
            <a:endParaRPr lang="he-IL" b="1" dirty="0" smtClean="0">
              <a:cs typeface="+mj-cs"/>
            </a:endParaRPr>
          </a:p>
        </p:txBody>
      </p:sp>
    </p:spTree>
    <p:extLst>
      <p:ext uri="{BB962C8B-B14F-4D97-AF65-F5344CB8AC3E}">
        <p14:creationId xmlns:p14="http://schemas.microsoft.com/office/powerpoint/2010/main" val="297721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4400" b="1" dirty="0" smtClean="0">
                <a:solidFill>
                  <a:schemeClr val="accent2">
                    <a:lumMod val="75000"/>
                  </a:schemeClr>
                </a:solidFill>
              </a:rPr>
              <a:t>יחסים לפני תוצאות</a:t>
            </a:r>
            <a:endParaRPr lang="en-US" sz="4400" dirty="0"/>
          </a:p>
        </p:txBody>
      </p:sp>
      <p:sp>
        <p:nvSpPr>
          <p:cNvPr id="3" name="Content Placeholder 2"/>
          <p:cNvSpPr>
            <a:spLocks noGrp="1"/>
          </p:cNvSpPr>
          <p:nvPr>
            <p:ph idx="1"/>
          </p:nvPr>
        </p:nvSpPr>
        <p:spPr>
          <a:xfrm>
            <a:off x="457200" y="1295400"/>
            <a:ext cx="8229600" cy="4800600"/>
          </a:xfrm>
        </p:spPr>
        <p:txBody>
          <a:bodyPr>
            <a:noAutofit/>
          </a:bodyPr>
          <a:lstStyle/>
          <a:p>
            <a:pPr algn="r" rtl="1"/>
            <a:r>
              <a:rPr lang="he-IL" sz="2300" b="1" dirty="0" smtClean="0">
                <a:cs typeface="+mj-cs"/>
              </a:rPr>
              <a:t>בבניית מערכת </a:t>
            </a:r>
            <a:r>
              <a:rPr lang="he-IL" sz="2300" b="1" dirty="0">
                <a:cs typeface="+mj-cs"/>
              </a:rPr>
              <a:t>יחסים נכונה עם </a:t>
            </a:r>
            <a:r>
              <a:rPr lang="he-IL" sz="2300" b="1" dirty="0" smtClean="0">
                <a:cs typeface="+mj-cs"/>
              </a:rPr>
              <a:t>המטופל </a:t>
            </a:r>
            <a:r>
              <a:rPr lang="he-IL" sz="2300" b="1" dirty="0">
                <a:cs typeface="+mj-cs"/>
              </a:rPr>
              <a:t>יש להתייחס לכוחות </a:t>
            </a:r>
            <a:r>
              <a:rPr lang="he-IL" sz="2300" b="1" dirty="0" smtClean="0">
                <a:cs typeface="+mj-cs"/>
              </a:rPr>
              <a:t>ולחוזקות שלו</a:t>
            </a:r>
            <a:r>
              <a:rPr lang="he-IL" sz="2300" b="1" dirty="0">
                <a:cs typeface="+mj-cs"/>
              </a:rPr>
              <a:t>, </a:t>
            </a:r>
            <a:r>
              <a:rPr lang="he-IL" sz="2300" b="1" dirty="0" smtClean="0">
                <a:cs typeface="+mj-cs"/>
              </a:rPr>
              <a:t>לחלקים </a:t>
            </a:r>
            <a:r>
              <a:rPr lang="he-IL" sz="2300" b="1" dirty="0">
                <a:cs typeface="+mj-cs"/>
              </a:rPr>
              <a:t>החזקים </a:t>
            </a:r>
            <a:r>
              <a:rPr lang="he-IL" sz="2300" b="1" dirty="0" smtClean="0">
                <a:cs typeface="+mj-cs"/>
              </a:rPr>
              <a:t>שבו </a:t>
            </a:r>
            <a:r>
              <a:rPr lang="he-IL" sz="2300" b="1" dirty="0">
                <a:cs typeface="+mj-cs"/>
              </a:rPr>
              <a:t>ותחומי העניין שלו על מנת </a:t>
            </a:r>
            <a:r>
              <a:rPr lang="he-IL" sz="2300" b="1" dirty="0" smtClean="0">
                <a:cs typeface="+mj-cs"/>
              </a:rPr>
              <a:t>לייצר שיח. שימוש בחוזקות לשם העצמה, תחושת קרבה </a:t>
            </a:r>
            <a:r>
              <a:rPr lang="he-IL" sz="2300" b="1" dirty="0">
                <a:cs typeface="+mj-cs"/>
              </a:rPr>
              <a:t>ויצירת קשר ראשוני</a:t>
            </a:r>
            <a:r>
              <a:rPr lang="he-IL" sz="2300" b="1" dirty="0" smtClean="0">
                <a:cs typeface="+mj-cs"/>
              </a:rPr>
              <a:t>. (יחסי מטפל- מטופל)</a:t>
            </a:r>
          </a:p>
          <a:p>
            <a:pPr algn="r" rtl="1"/>
            <a:r>
              <a:rPr lang="he-IL" sz="2300" b="1" dirty="0" smtClean="0">
                <a:cs typeface="+mj-cs"/>
              </a:rPr>
              <a:t>יצירת הצלחות מול ועם הסוס, לימוד ערוצי תקשורת והנעת הסוס על מנת לבנות בסיס לדרישה מהמטופל ומהסוס כצוות. (יחסי מטופל- סוס)</a:t>
            </a:r>
          </a:p>
          <a:p>
            <a:pPr marL="0" indent="0" algn="r" rtl="1">
              <a:buNone/>
            </a:pPr>
            <a:endParaRPr lang="he-IL" sz="2300" b="1" dirty="0" smtClean="0">
              <a:cs typeface="+mj-cs"/>
            </a:endParaRPr>
          </a:p>
          <a:p>
            <a:pPr marL="0" indent="0" algn="r" rtl="1">
              <a:buNone/>
            </a:pPr>
            <a:r>
              <a:rPr lang="he-IL" sz="2300" b="1" dirty="0" smtClean="0">
                <a:cs typeface="+mj-cs"/>
              </a:rPr>
              <a:t>לאחר מכן ניתן להעלות את הקושי והאתגר במפגשים בצורה מדודה ונכונה בהתאם לתהליך הטיפולי לשם השגת העצמה, תחושת מסוגלות, עצמאות, שליטה בכעסים, דחיית סיפוקים, נרמול טונוס, חיזוק הגוף ועוד מגוון מרכיבי תפקוד נוספים המתכנסים למטרה מדידה אחת או יותר לחיי היומיום.</a:t>
            </a:r>
            <a:endParaRPr lang="en-US" sz="2300" b="1" dirty="0">
              <a:cs typeface="+mj-cs"/>
            </a:endParaRPr>
          </a:p>
        </p:txBody>
      </p:sp>
    </p:spTree>
    <p:extLst>
      <p:ext uri="{BB962C8B-B14F-4D97-AF65-F5344CB8AC3E}">
        <p14:creationId xmlns:p14="http://schemas.microsoft.com/office/powerpoint/2010/main" val="4130809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2">
                    <a:lumMod val="75000"/>
                  </a:schemeClr>
                </a:solidFill>
              </a:rPr>
              <a:t>בניית תכנית טיפול</a:t>
            </a:r>
            <a:endParaRPr lang="en-US" b="1" dirty="0">
              <a:solidFill>
                <a:schemeClr val="accent2">
                  <a:lumMod val="75000"/>
                </a:schemeClr>
              </a:solidFill>
            </a:endParaRPr>
          </a:p>
        </p:txBody>
      </p:sp>
      <p:sp>
        <p:nvSpPr>
          <p:cNvPr id="3" name="Content Placeholder 2"/>
          <p:cNvSpPr>
            <a:spLocks noGrp="1"/>
          </p:cNvSpPr>
          <p:nvPr>
            <p:ph idx="1"/>
          </p:nvPr>
        </p:nvSpPr>
        <p:spPr/>
        <p:txBody>
          <a:bodyPr>
            <a:normAutofit/>
          </a:bodyPr>
          <a:lstStyle/>
          <a:p>
            <a:pPr marL="0" indent="0" algn="just" rtl="1">
              <a:buNone/>
            </a:pPr>
            <a:r>
              <a:rPr lang="he-IL" b="1" dirty="0" smtClean="0">
                <a:cs typeface="+mj-cs"/>
              </a:rPr>
              <a:t>הרכיבה הטיפולית מתקיימת בחווה, שם נעשית העבודה מול המטופל והסוס ושם נראה הלכה למעשה את התקדמותינו במטרות הטיפולית. </a:t>
            </a:r>
            <a:endParaRPr lang="he-IL" b="1" dirty="0">
              <a:cs typeface="+mj-cs"/>
            </a:endParaRPr>
          </a:p>
          <a:p>
            <a:pPr marL="0" indent="0" algn="just" rtl="1">
              <a:buNone/>
            </a:pPr>
            <a:r>
              <a:rPr lang="he-IL" b="1" dirty="0" smtClean="0">
                <a:cs typeface="+mj-cs"/>
              </a:rPr>
              <a:t>אך חשוב לזכור כי הסיבה שבגינה מטופלים מופנים לרכיבה טיפולית הינה קשיים המשפיעים על חיי היום יום- ולכן חשוב שבעבודתנו הטיפולית מטרותינו יהיו שיפור בחיי היום- יום, ולא רק לצפות לשינוי והתקדמות בחווה או מול הסוס, אלא מול הקשיים הראשוניים שבגינם המטופל הגיע אלינו.</a:t>
            </a:r>
            <a:endParaRPr lang="en-US" b="1" dirty="0">
              <a:cs typeface="+mj-cs"/>
            </a:endParaRPr>
          </a:p>
        </p:txBody>
      </p:sp>
    </p:spTree>
    <p:extLst>
      <p:ext uri="{BB962C8B-B14F-4D97-AF65-F5344CB8AC3E}">
        <p14:creationId xmlns:p14="http://schemas.microsoft.com/office/powerpoint/2010/main" val="402429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382000" cy="2544762"/>
          </a:xfrm>
        </p:spPr>
        <p:txBody>
          <a:bodyPr>
            <a:noAutofit/>
          </a:bodyPr>
          <a:lstStyle/>
          <a:p>
            <a:pPr marL="137160" indent="0"/>
            <a:r>
              <a:rPr lang="he-IL" sz="4800" dirty="0"/>
              <a:t>תודה על ההקשבה ובצלחה בדרככם עם המטופלים!</a:t>
            </a:r>
            <a:br>
              <a:rPr lang="he-IL" sz="4800" dirty="0"/>
            </a:br>
            <a:r>
              <a:rPr lang="he-IL" sz="4800" dirty="0"/>
              <a:t/>
            </a:r>
            <a:br>
              <a:rPr lang="he-IL" sz="4800" dirty="0"/>
            </a:br>
            <a:endParaRPr lang="en-US" sz="4800" dirty="0"/>
          </a:p>
        </p:txBody>
      </p:sp>
    </p:spTree>
    <p:extLst>
      <p:ext uri="{BB962C8B-B14F-4D97-AF65-F5344CB8AC3E}">
        <p14:creationId xmlns:p14="http://schemas.microsoft.com/office/powerpoint/2010/main" val="23053359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2815</TotalTime>
  <Words>431</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רכיבה טיפולית</vt:lpstr>
      <vt:lpstr>מה זו רכיבה טיפולית?</vt:lpstr>
      <vt:lpstr>מה הרכיבה הטיפולית מכילה בתוכה?</vt:lpstr>
      <vt:lpstr>PowerPoint Presentation</vt:lpstr>
      <vt:lpstr>המשולש הטיפולי</vt:lpstr>
      <vt:lpstr>יחסים לפני תוצאות</vt:lpstr>
      <vt:lpstr>יחסים לפני תוצאות</vt:lpstr>
      <vt:lpstr>בניית תכנית טיפול</vt:lpstr>
      <vt:lpstr>תודה על ההקשבה ובצלחה בדרככם עם המטופלים!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רכיבה טיפולית</dc:title>
  <dc:creator>shelly</dc:creator>
  <cp:lastModifiedBy>shelly</cp:lastModifiedBy>
  <cp:revision>23</cp:revision>
  <dcterms:created xsi:type="dcterms:W3CDTF">2019-04-24T10:13:56Z</dcterms:created>
  <dcterms:modified xsi:type="dcterms:W3CDTF">2019-04-26T09:11:27Z</dcterms:modified>
</cp:coreProperties>
</file>